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BBEB"/>
    <a:srgbClr val="C3DEB0"/>
    <a:srgbClr val="90ABDC"/>
    <a:srgbClr val="FFAFFF"/>
    <a:srgbClr val="FFF2D9"/>
    <a:srgbClr val="FFE2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660"/>
  </p:normalViewPr>
  <p:slideViewPr>
    <p:cSldViewPr snapToGrid="0">
      <p:cViewPr varScale="1">
        <p:scale>
          <a:sx n="57" d="100"/>
          <a:sy n="57" d="100"/>
        </p:scale>
        <p:origin x="22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hi WS" userId="8b00fdf3f009b117" providerId="LiveId" clId="{081C8346-3DD5-4F67-8711-6B038B1D05F7}"/>
    <pc:docChg chg="undo custSel addSld delSld modSld">
      <pc:chgData name="asahi WS" userId="8b00fdf3f009b117" providerId="LiveId" clId="{081C8346-3DD5-4F67-8711-6B038B1D05F7}" dt="2026-07-16T00:09:48.071" v="474" actId="20577"/>
      <pc:docMkLst>
        <pc:docMk/>
      </pc:docMkLst>
      <pc:sldChg chg="modSp mod">
        <pc:chgData name="asahi WS" userId="8b00fdf3f009b117" providerId="LiveId" clId="{081C8346-3DD5-4F67-8711-6B038B1D05F7}" dt="2026-07-16T00:09:48.071" v="474" actId="20577"/>
        <pc:sldMkLst>
          <pc:docMk/>
          <pc:sldMk cId="674548324" sldId="256"/>
        </pc:sldMkLst>
        <pc:spChg chg="mod">
          <ac:chgData name="asahi WS" userId="8b00fdf3f009b117" providerId="LiveId" clId="{081C8346-3DD5-4F67-8711-6B038B1D05F7}" dt="2026-07-05T04:02:41.211" v="4" actId="20577"/>
          <ac:spMkLst>
            <pc:docMk/>
            <pc:sldMk cId="674548324" sldId="256"/>
            <ac:spMk id="5" creationId="{49B12F7E-E56A-EE06-956D-F46B5049E41D}"/>
          </ac:spMkLst>
        </pc:spChg>
        <pc:spChg chg="mod">
          <ac:chgData name="asahi WS" userId="8b00fdf3f009b117" providerId="LiveId" clId="{081C8346-3DD5-4F67-8711-6B038B1D05F7}" dt="2026-07-05T04:08:41.338" v="31" actId="20577"/>
          <ac:spMkLst>
            <pc:docMk/>
            <pc:sldMk cId="674548324" sldId="256"/>
            <ac:spMk id="7" creationId="{A151693F-276B-FB20-9200-6F630E63EA48}"/>
          </ac:spMkLst>
        </pc:spChg>
        <pc:spChg chg="mod">
          <ac:chgData name="asahi WS" userId="8b00fdf3f009b117" providerId="LiveId" clId="{081C8346-3DD5-4F67-8711-6B038B1D05F7}" dt="2026-07-05T04:45:11.689" v="369" actId="20577"/>
          <ac:spMkLst>
            <pc:docMk/>
            <pc:sldMk cId="674548324" sldId="256"/>
            <ac:spMk id="10" creationId="{9AC40010-7D53-6390-C708-DA57201641A6}"/>
          </ac:spMkLst>
        </pc:spChg>
        <pc:spChg chg="mod">
          <ac:chgData name="asahi WS" userId="8b00fdf3f009b117" providerId="LiveId" clId="{081C8346-3DD5-4F67-8711-6B038B1D05F7}" dt="2026-07-16T00:09:48.071" v="474" actId="20577"/>
          <ac:spMkLst>
            <pc:docMk/>
            <pc:sldMk cId="674548324" sldId="256"/>
            <ac:spMk id="40" creationId="{56AED9DE-78A3-8B33-EE12-92CB429631E4}"/>
          </ac:spMkLst>
        </pc:spChg>
        <pc:graphicFrameChg chg="mod modGraphic">
          <ac:chgData name="asahi WS" userId="8b00fdf3f009b117" providerId="LiveId" clId="{081C8346-3DD5-4F67-8711-6B038B1D05F7}" dt="2026-07-05T07:13:29.781" v="451" actId="207"/>
          <ac:graphicFrameMkLst>
            <pc:docMk/>
            <pc:sldMk cId="674548324" sldId="256"/>
            <ac:graphicFrameMk id="4" creationId="{C0F02155-688E-A6F3-9B65-35C35BC39F03}"/>
          </ac:graphicFrameMkLst>
        </pc:graphicFrameChg>
      </pc:sldChg>
      <pc:sldChg chg="new del">
        <pc:chgData name="asahi WS" userId="8b00fdf3f009b117" providerId="LiveId" clId="{081C8346-3DD5-4F67-8711-6B038B1D05F7}" dt="2026-07-05T04:31:34.178" v="122" actId="680"/>
        <pc:sldMkLst>
          <pc:docMk/>
          <pc:sldMk cId="2908668199"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04971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865330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3619915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2855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661977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302007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207784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72272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325105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419454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854835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980389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0F02155-688E-A6F3-9B65-35C35BC39F03}"/>
              </a:ext>
            </a:extLst>
          </p:cNvPr>
          <p:cNvGraphicFramePr>
            <a:graphicFrameLocks noGrp="1"/>
          </p:cNvGraphicFramePr>
          <p:nvPr>
            <p:extLst>
              <p:ext uri="{D42A27DB-BD31-4B8C-83A1-F6EECF244321}">
                <p14:modId xmlns:p14="http://schemas.microsoft.com/office/powerpoint/2010/main" val="979622076"/>
              </p:ext>
            </p:extLst>
          </p:nvPr>
        </p:nvGraphicFramePr>
        <p:xfrm>
          <a:off x="354370" y="1761845"/>
          <a:ext cx="6199552" cy="2225040"/>
        </p:xfrm>
        <a:graphic>
          <a:graphicData uri="http://schemas.openxmlformats.org/drawingml/2006/table">
            <a:tbl>
              <a:tblPr>
                <a:tableStyleId>{5C22544A-7EE6-4342-B048-85BDC9FD1C3A}</a:tableStyleId>
              </a:tblPr>
              <a:tblGrid>
                <a:gridCol w="1096971">
                  <a:extLst>
                    <a:ext uri="{9D8B030D-6E8A-4147-A177-3AD203B41FA5}">
                      <a16:colId xmlns:a16="http://schemas.microsoft.com/office/drawing/2014/main" val="1551804950"/>
                    </a:ext>
                  </a:extLst>
                </a:gridCol>
                <a:gridCol w="631590">
                  <a:extLst>
                    <a:ext uri="{9D8B030D-6E8A-4147-A177-3AD203B41FA5}">
                      <a16:colId xmlns:a16="http://schemas.microsoft.com/office/drawing/2014/main" val="1892736014"/>
                    </a:ext>
                  </a:extLst>
                </a:gridCol>
                <a:gridCol w="1027592">
                  <a:extLst>
                    <a:ext uri="{9D8B030D-6E8A-4147-A177-3AD203B41FA5}">
                      <a16:colId xmlns:a16="http://schemas.microsoft.com/office/drawing/2014/main" val="3305505276"/>
                    </a:ext>
                  </a:extLst>
                </a:gridCol>
                <a:gridCol w="2977456">
                  <a:extLst>
                    <a:ext uri="{9D8B030D-6E8A-4147-A177-3AD203B41FA5}">
                      <a16:colId xmlns:a16="http://schemas.microsoft.com/office/drawing/2014/main" val="3675011467"/>
                    </a:ext>
                  </a:extLst>
                </a:gridCol>
                <a:gridCol w="465943">
                  <a:extLst>
                    <a:ext uri="{9D8B030D-6E8A-4147-A177-3AD203B41FA5}">
                      <a16:colId xmlns:a16="http://schemas.microsoft.com/office/drawing/2014/main" val="3724904254"/>
                    </a:ext>
                  </a:extLst>
                </a:gridCol>
              </a:tblGrid>
              <a:tr h="276134">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クラス名</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曜日</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開催時間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l"/>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l"/>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水クラス全</a:t>
                      </a: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10</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回　　　　　　　　　　木・金・土クラス全</a:t>
                      </a: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11</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定員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898997408"/>
                  </a:ext>
                </a:extLst>
              </a:tr>
              <a:tr h="370840">
                <a:tc rowSpan="4">
                  <a:txBody>
                    <a:bodyP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幼児</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初心・初級</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クラス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水曜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rowSpan="3">
                  <a:txBody>
                    <a:bodyPr/>
                    <a:lstStyle/>
                    <a:p>
                      <a:pPr algn="ctr"/>
                      <a:r>
                        <a:rPr kumimoji="1" lang="en-US" altLang="ja-JP" sz="1000" dirty="0">
                          <a:solidFill>
                            <a:schemeClr val="tx1"/>
                          </a:solidFill>
                        </a:rPr>
                        <a:t>15</a:t>
                      </a:r>
                      <a:r>
                        <a:rPr kumimoji="1" lang="ja-JP" altLang="en-US" sz="1000" dirty="0">
                          <a:solidFill>
                            <a:schemeClr val="tx1"/>
                          </a:solidFill>
                        </a:rPr>
                        <a:t>：</a:t>
                      </a:r>
                      <a:r>
                        <a:rPr kumimoji="1" lang="en-US" altLang="ja-JP" sz="1000" dirty="0">
                          <a:solidFill>
                            <a:schemeClr val="tx1"/>
                          </a:solidFill>
                        </a:rPr>
                        <a:t>15</a:t>
                      </a:r>
                      <a:r>
                        <a:rPr kumimoji="1" lang="ja-JP" altLang="en-US" sz="1000" dirty="0">
                          <a:solidFill>
                            <a:schemeClr val="tx1"/>
                          </a:solidFill>
                        </a:rPr>
                        <a:t>～</a:t>
                      </a:r>
                      <a:endParaRPr kumimoji="1" lang="en-US" altLang="ja-JP" sz="1000" dirty="0">
                        <a:solidFill>
                          <a:schemeClr val="tx1"/>
                        </a:solidFill>
                      </a:endParaRPr>
                    </a:p>
                    <a:p>
                      <a:pPr algn="ctr"/>
                      <a:r>
                        <a:rPr kumimoji="1" lang="ja-JP" altLang="en-US" sz="1000">
                          <a:solidFill>
                            <a:schemeClr val="tx1"/>
                          </a:solidFill>
                        </a:rPr>
                        <a:t>　　</a:t>
                      </a:r>
                      <a:r>
                        <a:rPr kumimoji="1" lang="en-US" altLang="ja-JP" sz="1000">
                          <a:solidFill>
                            <a:schemeClr val="tx1"/>
                          </a:solidFill>
                        </a:rPr>
                        <a:t>16</a:t>
                      </a:r>
                      <a:r>
                        <a:rPr kumimoji="1" lang="ja-JP" altLang="en-US" sz="1000" dirty="0">
                          <a:solidFill>
                            <a:schemeClr val="tx1"/>
                          </a:solidFill>
                        </a:rPr>
                        <a:t>：</a:t>
                      </a:r>
                      <a:r>
                        <a:rPr kumimoji="1" lang="en-US" altLang="ja-JP" sz="1000" dirty="0">
                          <a:solidFill>
                            <a:schemeClr val="tx1"/>
                          </a:solidFill>
                        </a:rPr>
                        <a:t>15</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l"/>
                      <a:r>
                        <a:rPr kumimoji="1" lang="en-US" altLang="ja-JP" sz="1000" dirty="0">
                          <a:solidFill>
                            <a:schemeClr val="tx1"/>
                          </a:solidFill>
                        </a:rPr>
                        <a:t>9/2</a:t>
                      </a:r>
                      <a:r>
                        <a:rPr kumimoji="1" lang="ja-JP" altLang="en-US" sz="1000" dirty="0">
                          <a:solidFill>
                            <a:schemeClr val="tx1"/>
                          </a:solidFill>
                        </a:rPr>
                        <a:t>・</a:t>
                      </a:r>
                      <a:r>
                        <a:rPr kumimoji="1" lang="en-US" altLang="ja-JP" sz="1000" dirty="0">
                          <a:solidFill>
                            <a:schemeClr val="tx1"/>
                          </a:solidFill>
                        </a:rPr>
                        <a:t>9/9</a:t>
                      </a:r>
                      <a:r>
                        <a:rPr kumimoji="1" lang="ja-JP" altLang="en-US" sz="1000" dirty="0">
                          <a:solidFill>
                            <a:schemeClr val="tx1"/>
                          </a:solidFill>
                        </a:rPr>
                        <a:t>・</a:t>
                      </a:r>
                      <a:r>
                        <a:rPr kumimoji="1" lang="en-US" altLang="ja-JP" sz="1000" dirty="0">
                          <a:solidFill>
                            <a:schemeClr val="tx1"/>
                          </a:solidFill>
                        </a:rPr>
                        <a:t>9/16</a:t>
                      </a:r>
                      <a:r>
                        <a:rPr kumimoji="1" lang="ja-JP" altLang="en-US" sz="1000" dirty="0">
                          <a:solidFill>
                            <a:schemeClr val="tx1"/>
                          </a:solidFill>
                        </a:rPr>
                        <a:t>・</a:t>
                      </a:r>
                      <a:r>
                        <a:rPr kumimoji="1" lang="en-US" altLang="ja-JP" sz="1000" dirty="0">
                          <a:solidFill>
                            <a:schemeClr val="tx1"/>
                          </a:solidFill>
                        </a:rPr>
                        <a:t>9/30</a:t>
                      </a:r>
                      <a:r>
                        <a:rPr kumimoji="1" lang="ja-JP" altLang="en-US" sz="1000" dirty="0">
                          <a:solidFill>
                            <a:schemeClr val="tx1"/>
                          </a:solidFill>
                        </a:rPr>
                        <a:t>・</a:t>
                      </a:r>
                      <a:r>
                        <a:rPr kumimoji="1" lang="en-US" altLang="ja-JP" sz="1000" dirty="0">
                          <a:solidFill>
                            <a:schemeClr val="tx1"/>
                          </a:solidFill>
                        </a:rPr>
                        <a:t>10/7</a:t>
                      </a:r>
                      <a:r>
                        <a:rPr kumimoji="1" lang="ja-JP" altLang="en-US" sz="1000" dirty="0">
                          <a:solidFill>
                            <a:schemeClr val="tx1"/>
                          </a:solidFill>
                        </a:rPr>
                        <a:t>・</a:t>
                      </a:r>
                      <a:r>
                        <a:rPr kumimoji="1" lang="en-US" altLang="ja-JP" sz="1000" dirty="0">
                          <a:solidFill>
                            <a:schemeClr val="tx1"/>
                          </a:solidFill>
                        </a:rPr>
                        <a:t>10/14</a:t>
                      </a:r>
                      <a:r>
                        <a:rPr kumimoji="1" lang="ja-JP" altLang="en-US" sz="1000" dirty="0">
                          <a:solidFill>
                            <a:schemeClr val="tx1"/>
                          </a:solidFill>
                        </a:rPr>
                        <a:t>・</a:t>
                      </a:r>
                      <a:r>
                        <a:rPr kumimoji="1" lang="en-US" altLang="ja-JP" sz="1000" dirty="0">
                          <a:solidFill>
                            <a:schemeClr val="tx1"/>
                          </a:solidFill>
                        </a:rPr>
                        <a:t>10/21</a:t>
                      </a:r>
                    </a:p>
                    <a:p>
                      <a:pPr algn="l"/>
                      <a:r>
                        <a:rPr kumimoji="1" lang="ja-JP" altLang="en-US" sz="1000" dirty="0">
                          <a:solidFill>
                            <a:schemeClr val="tx1"/>
                          </a:solidFill>
                        </a:rPr>
                        <a:t>・</a:t>
                      </a:r>
                      <a:r>
                        <a:rPr kumimoji="1" lang="en-US" altLang="ja-JP" sz="1000" dirty="0">
                          <a:solidFill>
                            <a:schemeClr val="tx1"/>
                          </a:solidFill>
                        </a:rPr>
                        <a:t>10/28</a:t>
                      </a:r>
                      <a:r>
                        <a:rPr kumimoji="1" lang="ja-JP" altLang="en-US" sz="1000" dirty="0">
                          <a:solidFill>
                            <a:schemeClr val="tx1"/>
                          </a:solidFill>
                        </a:rPr>
                        <a:t>・</a:t>
                      </a:r>
                      <a:r>
                        <a:rPr kumimoji="1" lang="en-US" altLang="ja-JP" sz="1000" dirty="0">
                          <a:solidFill>
                            <a:schemeClr val="tx1"/>
                          </a:solidFill>
                        </a:rPr>
                        <a:t>11/11</a:t>
                      </a:r>
                      <a:r>
                        <a:rPr kumimoji="1" lang="ja-JP" altLang="en-US" sz="1000" dirty="0">
                          <a:solidFill>
                            <a:schemeClr val="tx1"/>
                          </a:solidFill>
                        </a:rPr>
                        <a:t>・</a:t>
                      </a:r>
                      <a:r>
                        <a:rPr kumimoji="1" lang="en-US" altLang="ja-JP" sz="1000" dirty="0">
                          <a:solidFill>
                            <a:schemeClr val="tx1"/>
                          </a:solidFill>
                        </a:rPr>
                        <a:t>11/18</a:t>
                      </a:r>
                      <a:r>
                        <a:rPr kumimoji="1" lang="en-US" altLang="ja-JP" sz="1000" dirty="0">
                          <a:solidFill>
                            <a:srgbClr val="FF0000"/>
                          </a:solidFill>
                        </a:rPr>
                        <a:t>※9/23</a:t>
                      </a:r>
                      <a:r>
                        <a:rPr kumimoji="1" lang="ja-JP" altLang="en-US" sz="1000" dirty="0">
                          <a:solidFill>
                            <a:srgbClr val="FF0000"/>
                          </a:solidFill>
                        </a:rPr>
                        <a:t>・</a:t>
                      </a:r>
                      <a:r>
                        <a:rPr kumimoji="1" lang="en-US" altLang="ja-JP" sz="1000" dirty="0">
                          <a:solidFill>
                            <a:srgbClr val="FF0000"/>
                          </a:solidFill>
                        </a:rPr>
                        <a:t>11/4</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rowSpan="4">
                  <a:txBody>
                    <a:bodyP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各</a:t>
                      </a: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20</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extLst>
                  <a:ext uri="{0D108BD9-81ED-4DB2-BD59-A6C34878D82A}">
                    <a16:rowId xmlns:a16="http://schemas.microsoft.com/office/drawing/2014/main" val="3209224394"/>
                  </a:ext>
                </a:extLst>
              </a:tr>
              <a:tr h="3708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木曜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000" dirty="0">
                          <a:solidFill>
                            <a:schemeClr val="tx1"/>
                          </a:solidFill>
                        </a:rPr>
                        <a:t>9/3</a:t>
                      </a:r>
                      <a:r>
                        <a:rPr kumimoji="1" lang="ja-JP" altLang="en-US" sz="1000" dirty="0">
                          <a:solidFill>
                            <a:schemeClr val="tx1"/>
                          </a:solidFill>
                        </a:rPr>
                        <a:t>・</a:t>
                      </a:r>
                      <a:r>
                        <a:rPr kumimoji="1" lang="en-US" altLang="ja-JP" sz="1000" dirty="0">
                          <a:solidFill>
                            <a:schemeClr val="tx1"/>
                          </a:solidFill>
                        </a:rPr>
                        <a:t>9/10</a:t>
                      </a:r>
                      <a:r>
                        <a:rPr kumimoji="1" lang="ja-JP" altLang="en-US" sz="1000" dirty="0">
                          <a:solidFill>
                            <a:schemeClr val="tx1"/>
                          </a:solidFill>
                        </a:rPr>
                        <a:t>・</a:t>
                      </a:r>
                      <a:r>
                        <a:rPr kumimoji="1" lang="en-US" altLang="ja-JP" sz="1000" dirty="0">
                          <a:solidFill>
                            <a:schemeClr val="tx1"/>
                          </a:solidFill>
                        </a:rPr>
                        <a:t>9/17</a:t>
                      </a:r>
                      <a:r>
                        <a:rPr kumimoji="1" lang="ja-JP" altLang="en-US" sz="1000" dirty="0">
                          <a:solidFill>
                            <a:schemeClr val="tx1"/>
                          </a:solidFill>
                        </a:rPr>
                        <a:t>・</a:t>
                      </a:r>
                      <a:r>
                        <a:rPr kumimoji="1" lang="en-US" altLang="ja-JP" sz="1000" dirty="0">
                          <a:solidFill>
                            <a:schemeClr val="tx1"/>
                          </a:solidFill>
                        </a:rPr>
                        <a:t>10/1</a:t>
                      </a:r>
                      <a:r>
                        <a:rPr kumimoji="1" lang="ja-JP" altLang="en-US" sz="1000" dirty="0">
                          <a:solidFill>
                            <a:schemeClr val="tx1"/>
                          </a:solidFill>
                        </a:rPr>
                        <a:t>・</a:t>
                      </a:r>
                      <a:r>
                        <a:rPr kumimoji="1" lang="en-US" altLang="ja-JP" sz="1000" dirty="0">
                          <a:solidFill>
                            <a:schemeClr val="tx1"/>
                          </a:solidFill>
                        </a:rPr>
                        <a:t>10/8</a:t>
                      </a:r>
                      <a:r>
                        <a:rPr kumimoji="1" lang="ja-JP" altLang="en-US" sz="1000" dirty="0">
                          <a:solidFill>
                            <a:schemeClr val="tx1"/>
                          </a:solidFill>
                        </a:rPr>
                        <a:t>・</a:t>
                      </a:r>
                      <a:r>
                        <a:rPr kumimoji="1" lang="en-US" altLang="ja-JP" sz="1000" dirty="0">
                          <a:solidFill>
                            <a:schemeClr val="tx1"/>
                          </a:solidFill>
                        </a:rPr>
                        <a:t>10/15</a:t>
                      </a:r>
                      <a:r>
                        <a:rPr kumimoji="1" lang="ja-JP" altLang="en-US" sz="1000" dirty="0">
                          <a:solidFill>
                            <a:schemeClr val="tx1"/>
                          </a:solidFill>
                        </a:rPr>
                        <a:t>・</a:t>
                      </a:r>
                      <a:r>
                        <a:rPr kumimoji="1" lang="en-US" altLang="ja-JP" sz="1000" dirty="0">
                          <a:solidFill>
                            <a:schemeClr val="tx1"/>
                          </a:solidFill>
                        </a:rPr>
                        <a:t>10/22</a:t>
                      </a:r>
                    </a:p>
                    <a:p>
                      <a:pPr algn="l"/>
                      <a:r>
                        <a:rPr kumimoji="1" lang="ja-JP" altLang="en-US" sz="1000" dirty="0">
                          <a:solidFill>
                            <a:schemeClr val="tx1"/>
                          </a:solidFill>
                        </a:rPr>
                        <a:t>・</a:t>
                      </a:r>
                      <a:r>
                        <a:rPr kumimoji="1" lang="en-US" altLang="ja-JP" sz="1000" dirty="0">
                          <a:solidFill>
                            <a:schemeClr val="tx1"/>
                          </a:solidFill>
                        </a:rPr>
                        <a:t>10/29</a:t>
                      </a:r>
                      <a:r>
                        <a:rPr kumimoji="1" lang="ja-JP" altLang="en-US" sz="1000" dirty="0">
                          <a:solidFill>
                            <a:schemeClr val="tx1"/>
                          </a:solidFill>
                        </a:rPr>
                        <a:t>・</a:t>
                      </a:r>
                      <a:r>
                        <a:rPr kumimoji="1" lang="en-US" altLang="ja-JP" sz="1000" dirty="0">
                          <a:solidFill>
                            <a:schemeClr val="tx1"/>
                          </a:solidFill>
                        </a:rPr>
                        <a:t>11/5</a:t>
                      </a:r>
                      <a:r>
                        <a:rPr kumimoji="1" lang="ja-JP" altLang="en-US" sz="1000" dirty="0">
                          <a:solidFill>
                            <a:schemeClr val="tx1"/>
                          </a:solidFill>
                        </a:rPr>
                        <a:t>・</a:t>
                      </a:r>
                      <a:r>
                        <a:rPr kumimoji="1" lang="en-US" altLang="ja-JP" sz="1000" dirty="0">
                          <a:solidFill>
                            <a:schemeClr val="tx1"/>
                          </a:solidFill>
                        </a:rPr>
                        <a:t>11/12</a:t>
                      </a:r>
                      <a:r>
                        <a:rPr kumimoji="1" lang="ja-JP" altLang="en-US" sz="1000" dirty="0">
                          <a:solidFill>
                            <a:schemeClr val="tx1"/>
                          </a:solidFill>
                        </a:rPr>
                        <a:t>・</a:t>
                      </a:r>
                      <a:r>
                        <a:rPr kumimoji="1" lang="en-US" altLang="ja-JP" sz="1000" dirty="0">
                          <a:solidFill>
                            <a:schemeClr val="tx1"/>
                          </a:solidFill>
                        </a:rPr>
                        <a:t>11/19</a:t>
                      </a:r>
                      <a:r>
                        <a:rPr kumimoji="1" lang="en-US" altLang="ja-JP" sz="1000" dirty="0">
                          <a:solidFill>
                            <a:srgbClr val="FF0000"/>
                          </a:solidFill>
                        </a:rPr>
                        <a:t>※9/24</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9921828"/>
                  </a:ext>
                </a:extLst>
              </a:tr>
              <a:tr h="3708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金曜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000" dirty="0">
                          <a:solidFill>
                            <a:schemeClr val="tx1"/>
                          </a:solidFill>
                        </a:rPr>
                        <a:t>9/4</a:t>
                      </a:r>
                      <a:r>
                        <a:rPr kumimoji="1" lang="ja-JP" altLang="en-US" sz="1000" dirty="0">
                          <a:solidFill>
                            <a:schemeClr val="tx1"/>
                          </a:solidFill>
                        </a:rPr>
                        <a:t>・</a:t>
                      </a:r>
                      <a:r>
                        <a:rPr kumimoji="1" lang="en-US" altLang="ja-JP" sz="1000" dirty="0">
                          <a:solidFill>
                            <a:schemeClr val="tx1"/>
                          </a:solidFill>
                        </a:rPr>
                        <a:t>9/11</a:t>
                      </a:r>
                      <a:r>
                        <a:rPr kumimoji="1" lang="ja-JP" altLang="en-US" sz="1000" dirty="0">
                          <a:solidFill>
                            <a:schemeClr val="tx1"/>
                          </a:solidFill>
                        </a:rPr>
                        <a:t>・</a:t>
                      </a:r>
                      <a:r>
                        <a:rPr kumimoji="1" lang="en-US" altLang="ja-JP" sz="1000" dirty="0">
                          <a:solidFill>
                            <a:schemeClr val="tx1"/>
                          </a:solidFill>
                        </a:rPr>
                        <a:t>9/18</a:t>
                      </a:r>
                      <a:r>
                        <a:rPr kumimoji="1" lang="ja-JP" altLang="en-US" sz="1000" dirty="0">
                          <a:solidFill>
                            <a:schemeClr val="tx1"/>
                          </a:solidFill>
                        </a:rPr>
                        <a:t>・</a:t>
                      </a:r>
                      <a:r>
                        <a:rPr kumimoji="1" lang="en-US" altLang="ja-JP" sz="1000" dirty="0">
                          <a:solidFill>
                            <a:schemeClr val="tx1"/>
                          </a:solidFill>
                        </a:rPr>
                        <a:t>10/2</a:t>
                      </a:r>
                      <a:r>
                        <a:rPr kumimoji="1" lang="ja-JP" altLang="en-US" sz="1000" dirty="0">
                          <a:solidFill>
                            <a:schemeClr val="tx1"/>
                          </a:solidFill>
                        </a:rPr>
                        <a:t>・</a:t>
                      </a:r>
                      <a:r>
                        <a:rPr kumimoji="1" lang="en-US" altLang="ja-JP" sz="1000" dirty="0">
                          <a:solidFill>
                            <a:schemeClr val="tx1"/>
                          </a:solidFill>
                        </a:rPr>
                        <a:t>10/9</a:t>
                      </a:r>
                      <a:r>
                        <a:rPr kumimoji="1" lang="ja-JP" altLang="en-US" sz="1000" dirty="0">
                          <a:solidFill>
                            <a:schemeClr val="tx1"/>
                          </a:solidFill>
                        </a:rPr>
                        <a:t>・</a:t>
                      </a:r>
                      <a:r>
                        <a:rPr kumimoji="1" lang="en-US" altLang="ja-JP" sz="1000" dirty="0">
                          <a:solidFill>
                            <a:schemeClr val="tx1"/>
                          </a:solidFill>
                        </a:rPr>
                        <a:t>10/16</a:t>
                      </a:r>
                    </a:p>
                    <a:p>
                      <a:pPr algn="l"/>
                      <a:r>
                        <a:rPr kumimoji="1" lang="en-US" altLang="ja-JP" sz="1000" dirty="0">
                          <a:solidFill>
                            <a:schemeClr val="tx1"/>
                          </a:solidFill>
                        </a:rPr>
                        <a:t>10/23</a:t>
                      </a:r>
                      <a:r>
                        <a:rPr kumimoji="1" lang="ja-JP" altLang="en-US" sz="1000" dirty="0">
                          <a:solidFill>
                            <a:schemeClr val="tx1"/>
                          </a:solidFill>
                        </a:rPr>
                        <a:t>・</a:t>
                      </a:r>
                      <a:r>
                        <a:rPr kumimoji="1" lang="en-US" altLang="ja-JP" sz="1000" dirty="0">
                          <a:solidFill>
                            <a:schemeClr val="tx1"/>
                          </a:solidFill>
                        </a:rPr>
                        <a:t>10/30</a:t>
                      </a:r>
                      <a:r>
                        <a:rPr kumimoji="1" lang="ja-JP" altLang="en-US" sz="1000" dirty="0">
                          <a:solidFill>
                            <a:schemeClr val="tx1"/>
                          </a:solidFill>
                        </a:rPr>
                        <a:t>・</a:t>
                      </a:r>
                      <a:r>
                        <a:rPr kumimoji="1" lang="en-US" altLang="ja-JP" sz="1000" dirty="0">
                          <a:solidFill>
                            <a:schemeClr val="tx1"/>
                          </a:solidFill>
                        </a:rPr>
                        <a:t>11/6</a:t>
                      </a:r>
                      <a:r>
                        <a:rPr kumimoji="1" lang="ja-JP" altLang="en-US" sz="1000" dirty="0">
                          <a:solidFill>
                            <a:schemeClr val="tx1"/>
                          </a:solidFill>
                        </a:rPr>
                        <a:t>・</a:t>
                      </a:r>
                      <a:r>
                        <a:rPr kumimoji="1" lang="en-US" altLang="ja-JP" sz="1000" dirty="0">
                          <a:solidFill>
                            <a:schemeClr val="tx1"/>
                          </a:solidFill>
                        </a:rPr>
                        <a:t>11/13</a:t>
                      </a:r>
                      <a:r>
                        <a:rPr kumimoji="1" lang="ja-JP" altLang="en-US" sz="1000" dirty="0">
                          <a:solidFill>
                            <a:schemeClr val="tx1"/>
                          </a:solidFill>
                        </a:rPr>
                        <a:t>・</a:t>
                      </a:r>
                      <a:r>
                        <a:rPr kumimoji="1" lang="en-US" altLang="ja-JP" sz="1000" dirty="0">
                          <a:solidFill>
                            <a:schemeClr val="tx1"/>
                          </a:solidFill>
                        </a:rPr>
                        <a:t>11/20</a:t>
                      </a:r>
                      <a:r>
                        <a:rPr kumimoji="1" lang="en-US" altLang="ja-JP" sz="1000" dirty="0">
                          <a:solidFill>
                            <a:srgbClr val="FF0000"/>
                          </a:solidFill>
                        </a:rPr>
                        <a:t>※9/25</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9092481"/>
                  </a:ext>
                </a:extLst>
              </a:tr>
              <a:tr h="3708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土曜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en-US" altLang="ja-JP" sz="1000" dirty="0">
                          <a:solidFill>
                            <a:schemeClr val="tx1"/>
                          </a:solidFill>
                        </a:rPr>
                        <a:t>9</a:t>
                      </a:r>
                      <a:r>
                        <a:rPr kumimoji="1" lang="ja-JP" altLang="en-US" sz="1000" dirty="0">
                          <a:solidFill>
                            <a:schemeClr val="tx1"/>
                          </a:solidFill>
                        </a:rPr>
                        <a:t>：</a:t>
                      </a:r>
                      <a:r>
                        <a:rPr kumimoji="1" lang="en-US" altLang="ja-JP" sz="1000" dirty="0">
                          <a:solidFill>
                            <a:schemeClr val="tx1"/>
                          </a:solidFill>
                        </a:rPr>
                        <a:t>30</a:t>
                      </a:r>
                      <a:r>
                        <a:rPr kumimoji="1" lang="ja-JP" altLang="en-US" sz="1000" dirty="0">
                          <a:solidFill>
                            <a:schemeClr val="tx1"/>
                          </a:solidFill>
                        </a:rPr>
                        <a:t>～</a:t>
                      </a:r>
                      <a:r>
                        <a:rPr kumimoji="1" lang="en-US" altLang="ja-JP" sz="1000" dirty="0">
                          <a:solidFill>
                            <a:schemeClr val="tx1"/>
                          </a:solidFill>
                        </a:rPr>
                        <a:t>10</a:t>
                      </a:r>
                      <a:r>
                        <a:rPr kumimoji="1" lang="ja-JP" altLang="en-US" sz="1000" dirty="0">
                          <a:solidFill>
                            <a:schemeClr val="tx1"/>
                          </a:solidFill>
                        </a:rPr>
                        <a:t>：</a:t>
                      </a:r>
                      <a:r>
                        <a:rPr kumimoji="1" lang="en-US" altLang="ja-JP" sz="1000" dirty="0">
                          <a:solidFill>
                            <a:schemeClr val="tx1"/>
                          </a:solidFill>
                        </a:rPr>
                        <a:t>30</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l"/>
                      <a:r>
                        <a:rPr kumimoji="1" lang="en-US" altLang="ja-JP" sz="1000" dirty="0">
                          <a:solidFill>
                            <a:schemeClr val="tx1"/>
                          </a:solidFill>
                        </a:rPr>
                        <a:t>9/5</a:t>
                      </a:r>
                      <a:r>
                        <a:rPr kumimoji="1" lang="ja-JP" altLang="en-US" sz="1000" dirty="0">
                          <a:solidFill>
                            <a:schemeClr val="tx1"/>
                          </a:solidFill>
                        </a:rPr>
                        <a:t>・</a:t>
                      </a:r>
                      <a:r>
                        <a:rPr kumimoji="1" lang="en-US" altLang="ja-JP" sz="1000" dirty="0">
                          <a:solidFill>
                            <a:schemeClr val="tx1"/>
                          </a:solidFill>
                        </a:rPr>
                        <a:t>9/12</a:t>
                      </a:r>
                      <a:r>
                        <a:rPr kumimoji="1" lang="ja-JP" altLang="en-US" sz="1000" dirty="0">
                          <a:solidFill>
                            <a:schemeClr val="tx1"/>
                          </a:solidFill>
                        </a:rPr>
                        <a:t>・</a:t>
                      </a:r>
                      <a:r>
                        <a:rPr kumimoji="1" lang="en-US" altLang="ja-JP" sz="1000" dirty="0">
                          <a:solidFill>
                            <a:schemeClr val="tx1"/>
                          </a:solidFill>
                        </a:rPr>
                        <a:t>9/19</a:t>
                      </a:r>
                      <a:r>
                        <a:rPr kumimoji="1" lang="ja-JP" altLang="en-US" sz="1000" dirty="0">
                          <a:solidFill>
                            <a:schemeClr val="tx1"/>
                          </a:solidFill>
                        </a:rPr>
                        <a:t>・</a:t>
                      </a:r>
                      <a:r>
                        <a:rPr kumimoji="1" lang="en-US" altLang="ja-JP" sz="1000" dirty="0">
                          <a:solidFill>
                            <a:schemeClr val="tx1"/>
                          </a:solidFill>
                        </a:rPr>
                        <a:t>10/3</a:t>
                      </a:r>
                      <a:r>
                        <a:rPr kumimoji="1" lang="ja-JP" altLang="en-US" sz="1000" dirty="0">
                          <a:solidFill>
                            <a:schemeClr val="tx1"/>
                          </a:solidFill>
                        </a:rPr>
                        <a:t>・</a:t>
                      </a:r>
                      <a:r>
                        <a:rPr kumimoji="1" lang="en-US" altLang="ja-JP" sz="1000" dirty="0">
                          <a:solidFill>
                            <a:schemeClr val="tx1"/>
                          </a:solidFill>
                        </a:rPr>
                        <a:t>10/10</a:t>
                      </a:r>
                      <a:r>
                        <a:rPr kumimoji="1" lang="ja-JP" altLang="en-US" sz="1000" dirty="0">
                          <a:solidFill>
                            <a:schemeClr val="tx1"/>
                          </a:solidFill>
                        </a:rPr>
                        <a:t>・</a:t>
                      </a:r>
                      <a:r>
                        <a:rPr kumimoji="1" lang="en-US" altLang="ja-JP" sz="1000" dirty="0">
                          <a:solidFill>
                            <a:schemeClr val="tx1"/>
                          </a:solidFill>
                        </a:rPr>
                        <a:t>10/17</a:t>
                      </a:r>
                    </a:p>
                    <a:p>
                      <a:pPr algn="l"/>
                      <a:r>
                        <a:rPr kumimoji="1" lang="en-US" altLang="ja-JP" sz="1000" dirty="0">
                          <a:solidFill>
                            <a:schemeClr val="tx1"/>
                          </a:solidFill>
                        </a:rPr>
                        <a:t>10/24</a:t>
                      </a:r>
                      <a:r>
                        <a:rPr kumimoji="1" lang="ja-JP" altLang="en-US" sz="1000" dirty="0">
                          <a:solidFill>
                            <a:schemeClr val="tx1"/>
                          </a:solidFill>
                        </a:rPr>
                        <a:t>・</a:t>
                      </a:r>
                      <a:r>
                        <a:rPr kumimoji="1" lang="en-US" altLang="ja-JP" sz="1000" dirty="0">
                          <a:solidFill>
                            <a:schemeClr val="tx1"/>
                          </a:solidFill>
                        </a:rPr>
                        <a:t>10/31</a:t>
                      </a:r>
                      <a:r>
                        <a:rPr kumimoji="1" lang="ja-JP" altLang="en-US" sz="1000" dirty="0">
                          <a:solidFill>
                            <a:schemeClr val="tx1"/>
                          </a:solidFill>
                        </a:rPr>
                        <a:t>・</a:t>
                      </a:r>
                      <a:r>
                        <a:rPr kumimoji="1" lang="en-US" altLang="ja-JP" sz="1000" dirty="0">
                          <a:solidFill>
                            <a:schemeClr val="tx1"/>
                          </a:solidFill>
                        </a:rPr>
                        <a:t>11/7</a:t>
                      </a:r>
                      <a:r>
                        <a:rPr kumimoji="1" lang="ja-JP" altLang="en-US" sz="1000" dirty="0">
                          <a:solidFill>
                            <a:schemeClr val="tx1"/>
                          </a:solidFill>
                        </a:rPr>
                        <a:t>・</a:t>
                      </a:r>
                      <a:r>
                        <a:rPr kumimoji="1" lang="en-US" altLang="ja-JP" sz="1000" dirty="0">
                          <a:solidFill>
                            <a:schemeClr val="tx1"/>
                          </a:solidFill>
                        </a:rPr>
                        <a:t>11/14</a:t>
                      </a:r>
                      <a:r>
                        <a:rPr kumimoji="1" lang="ja-JP" altLang="en-US" sz="1000" dirty="0">
                          <a:solidFill>
                            <a:schemeClr val="tx1"/>
                          </a:solidFill>
                        </a:rPr>
                        <a:t>・</a:t>
                      </a:r>
                      <a:r>
                        <a:rPr kumimoji="1" lang="en-US" altLang="ja-JP" sz="1000" dirty="0">
                          <a:solidFill>
                            <a:schemeClr val="tx1"/>
                          </a:solidFill>
                        </a:rPr>
                        <a:t>11/21</a:t>
                      </a:r>
                      <a:r>
                        <a:rPr kumimoji="1" lang="en-US" altLang="ja-JP" sz="1000" dirty="0">
                          <a:solidFill>
                            <a:srgbClr val="FF0000"/>
                          </a:solidFill>
                        </a:rPr>
                        <a:t>※9/26</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3162636"/>
                  </a:ext>
                </a:extLst>
              </a:tr>
            </a:tbl>
          </a:graphicData>
        </a:graphic>
      </p:graphicFrame>
      <p:sp>
        <p:nvSpPr>
          <p:cNvPr id="5" name="正方形/長方形 4">
            <a:extLst>
              <a:ext uri="{FF2B5EF4-FFF2-40B4-BE49-F238E27FC236}">
                <a16:creationId xmlns:a16="http://schemas.microsoft.com/office/drawing/2014/main" id="{49B12F7E-E56A-EE06-956D-F46B5049E41D}"/>
              </a:ext>
            </a:extLst>
          </p:cNvPr>
          <p:cNvSpPr/>
          <p:nvPr/>
        </p:nvSpPr>
        <p:spPr>
          <a:xfrm>
            <a:off x="142377" y="69332"/>
            <a:ext cx="1219419" cy="338554"/>
          </a:xfrm>
          <a:prstGeom prst="rect">
            <a:avLst/>
          </a:prstGeom>
          <a:noFill/>
        </p:spPr>
        <p:txBody>
          <a:bodyPr wrap="square" lIns="91440" tIns="45720" rIns="91440" bIns="45720">
            <a:spAutoFit/>
          </a:bodyPr>
          <a:lstStyle/>
          <a:p>
            <a:pPr algn="ct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令和</a:t>
            </a:r>
            <a:r>
              <a:rPr lang="ja-JP" altLang="en-US" sz="1600" dirty="0">
                <a:ln w="0"/>
                <a:latin typeface="HG創英角ｺﾞｼｯｸUB" panose="020B0909000000000000" pitchFamily="49" charset="-128"/>
                <a:ea typeface="HG創英角ｺﾞｼｯｸUB" panose="020B0909000000000000" pitchFamily="49" charset="-128"/>
              </a:rPr>
              <a:t>８</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年度</a:t>
            </a:r>
          </a:p>
        </p:txBody>
      </p:sp>
      <p:sp>
        <p:nvSpPr>
          <p:cNvPr id="6" name="正方形/長方形 5">
            <a:extLst>
              <a:ext uri="{FF2B5EF4-FFF2-40B4-BE49-F238E27FC236}">
                <a16:creationId xmlns:a16="http://schemas.microsoft.com/office/drawing/2014/main" id="{AEE8E5AF-F36C-3577-0B7A-00D6728ACAE3}"/>
              </a:ext>
            </a:extLst>
          </p:cNvPr>
          <p:cNvSpPr/>
          <p:nvPr/>
        </p:nvSpPr>
        <p:spPr>
          <a:xfrm>
            <a:off x="-491635" y="260655"/>
            <a:ext cx="4441371" cy="584775"/>
          </a:xfrm>
          <a:prstGeom prst="rect">
            <a:avLst/>
          </a:prstGeom>
          <a:noFill/>
        </p:spPr>
        <p:txBody>
          <a:bodyPr wrap="square" lIns="91440" tIns="45720" rIns="91440" bIns="45720">
            <a:spAutoFit/>
          </a:bodyPr>
          <a:lstStyle/>
          <a:p>
            <a:pPr algn="ctr"/>
            <a:r>
              <a:rPr lang="ja-JP" altLang="en-US" sz="2400" b="0" cap="none" spc="0" dirty="0">
                <a:ln w="0"/>
                <a:solidFill>
                  <a:schemeClr val="tx1"/>
                </a:solidFill>
                <a:latin typeface="HG創英角ｺﾞｼｯｸUB" panose="020B0909000000000000" pitchFamily="49" charset="-128"/>
                <a:ea typeface="HG創英角ｺﾞｼｯｸUB" panose="020B0909000000000000" pitchFamily="49" charset="-128"/>
              </a:rPr>
              <a:t>第２期</a:t>
            </a:r>
            <a:r>
              <a:rPr lang="ja-JP" altLang="en-US" sz="3200" b="0" cap="none" spc="0" dirty="0">
                <a:ln w="0"/>
                <a:latin typeface="HG創英角ｺﾞｼｯｸUB" panose="020B0909000000000000" pitchFamily="49" charset="-128"/>
                <a:ea typeface="HG創英角ｺﾞｼｯｸUB" panose="020B0909000000000000" pitchFamily="49" charset="-128"/>
              </a:rPr>
              <a:t>幼児</a:t>
            </a:r>
            <a:r>
              <a:rPr lang="ja-JP" altLang="en-US" sz="2400" b="0" cap="none" spc="0" dirty="0">
                <a:ln w="0"/>
                <a:solidFill>
                  <a:schemeClr val="tx1"/>
                </a:solidFill>
                <a:latin typeface="HG創英角ｺﾞｼｯｸUB" panose="020B0909000000000000" pitchFamily="49" charset="-128"/>
                <a:ea typeface="HG創英角ｺﾞｼｯｸUB" panose="020B0909000000000000" pitchFamily="49" charset="-128"/>
              </a:rPr>
              <a:t>水泳教室</a:t>
            </a:r>
          </a:p>
        </p:txBody>
      </p:sp>
      <p:sp>
        <p:nvSpPr>
          <p:cNvPr id="7" name="正方形/長方形 6">
            <a:extLst>
              <a:ext uri="{FF2B5EF4-FFF2-40B4-BE49-F238E27FC236}">
                <a16:creationId xmlns:a16="http://schemas.microsoft.com/office/drawing/2014/main" id="{A151693F-276B-FB20-9200-6F630E63EA48}"/>
              </a:ext>
            </a:extLst>
          </p:cNvPr>
          <p:cNvSpPr/>
          <p:nvPr/>
        </p:nvSpPr>
        <p:spPr>
          <a:xfrm>
            <a:off x="3473405" y="455984"/>
            <a:ext cx="3239202" cy="338554"/>
          </a:xfrm>
          <a:prstGeom prst="rect">
            <a:avLst/>
          </a:prstGeom>
          <a:noFill/>
        </p:spPr>
        <p:txBody>
          <a:bodyPr wrap="square" lIns="91440" tIns="45720" rIns="91440" bIns="45720">
            <a:spAutoFit/>
          </a:bodyPr>
          <a:lstStyle/>
          <a:p>
            <a:pPr algn="ctr"/>
            <a:r>
              <a:rPr lang="en-US" altLang="ja-JP" sz="1600" b="0" cap="none" spc="0" dirty="0">
                <a:ln w="0"/>
                <a:solidFill>
                  <a:schemeClr val="tx1"/>
                </a:solidFill>
                <a:latin typeface="HG創英角ｺﾞｼｯｸUB" panose="020B0909000000000000" pitchFamily="49" charset="-128"/>
                <a:ea typeface="HG創英角ｺﾞｼｯｸUB" panose="020B0909000000000000" pitchFamily="49" charset="-128"/>
              </a:rPr>
              <a:t>2026.9</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月～</a:t>
            </a:r>
            <a:r>
              <a:rPr lang="en-US" altLang="ja-JP" sz="1600" b="0" cap="none" spc="0" dirty="0">
                <a:ln w="0"/>
                <a:solidFill>
                  <a:schemeClr val="tx1"/>
                </a:solidFill>
                <a:latin typeface="HG創英角ｺﾞｼｯｸUB" panose="020B0909000000000000" pitchFamily="49" charset="-128"/>
                <a:ea typeface="HG創英角ｺﾞｼｯｸUB" panose="020B0909000000000000" pitchFamily="49" charset="-128"/>
              </a:rPr>
              <a:t>2026.11</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月</a:t>
            </a:r>
          </a:p>
        </p:txBody>
      </p:sp>
      <p:sp>
        <p:nvSpPr>
          <p:cNvPr id="11" name="正方形/長方形 10">
            <a:extLst>
              <a:ext uri="{FF2B5EF4-FFF2-40B4-BE49-F238E27FC236}">
                <a16:creationId xmlns:a16="http://schemas.microsoft.com/office/drawing/2014/main" id="{25A2030D-9C28-AA98-870F-93985E3EA2BE}"/>
              </a:ext>
            </a:extLst>
          </p:cNvPr>
          <p:cNvSpPr/>
          <p:nvPr/>
        </p:nvSpPr>
        <p:spPr>
          <a:xfrm>
            <a:off x="142377" y="803980"/>
            <a:ext cx="6662056" cy="461665"/>
          </a:xfrm>
          <a:prstGeom prst="rect">
            <a:avLst/>
          </a:prstGeom>
          <a:noFill/>
        </p:spPr>
        <p:txBody>
          <a:bodyPr wrap="square" lIns="91440" tIns="45720" rIns="91440" bIns="45720">
            <a:spAutoFit/>
          </a:bodyPr>
          <a:lstStyle/>
          <a:p>
            <a:r>
              <a:rPr lang="ja-JP" altLang="en-US" sz="1200" b="0" cap="none" spc="0" dirty="0">
                <a:ln w="0"/>
                <a:solidFill>
                  <a:schemeClr val="tx1"/>
                </a:solidFill>
                <a:latin typeface="HG丸ｺﾞｼｯｸM-PRO" panose="020F0600000000000000" pitchFamily="50" charset="-128"/>
                <a:ea typeface="HG丸ｺﾞｼｯｸM-PRO" panose="020F0600000000000000" pitchFamily="50" charset="-128"/>
              </a:rPr>
              <a:t>往復はがきに必要事項を記入の上、お申し込みください。</a:t>
            </a:r>
            <a:endParaRPr lang="en-US" altLang="ja-JP" sz="1200" b="0" cap="none" spc="0" dirty="0">
              <a:ln w="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ln w="0"/>
                <a:latin typeface="HG丸ｺﾞｼｯｸM-PRO" panose="020F0600000000000000" pitchFamily="50" charset="-128"/>
                <a:ea typeface="HG丸ｺﾞｼｯｸM-PRO" panose="020F0600000000000000" pitchFamily="50" charset="-128"/>
              </a:rPr>
              <a:t>官製はがき表面にお名前・住所を記入の上、３階事務室窓口で申込み用紙に記入提出ください。</a:t>
            </a:r>
            <a:endParaRPr lang="en-US" altLang="ja-JP" sz="1200" b="0" cap="none" spc="0" dirty="0">
              <a:ln w="0"/>
              <a:solidFill>
                <a:schemeClr val="tx1"/>
              </a:solidFill>
              <a:latin typeface="HG丸ｺﾞｼｯｸM-PRO" panose="020F0600000000000000" pitchFamily="50" charset="-128"/>
              <a:ea typeface="HG丸ｺﾞｼｯｸM-PRO" panose="020F0600000000000000" pitchFamily="50" charset="-128"/>
            </a:endParaRPr>
          </a:p>
        </p:txBody>
      </p:sp>
      <p:sp>
        <p:nvSpPr>
          <p:cNvPr id="12" name="正方形/長方形 11">
            <a:extLst>
              <a:ext uri="{FF2B5EF4-FFF2-40B4-BE49-F238E27FC236}">
                <a16:creationId xmlns:a16="http://schemas.microsoft.com/office/drawing/2014/main" id="{A335D4CA-7390-2B6D-66B4-71C606FA1609}"/>
              </a:ext>
            </a:extLst>
          </p:cNvPr>
          <p:cNvSpPr/>
          <p:nvPr/>
        </p:nvSpPr>
        <p:spPr>
          <a:xfrm>
            <a:off x="4414880" y="1476372"/>
            <a:ext cx="2139042" cy="307777"/>
          </a:xfrm>
          <a:prstGeom prst="rect">
            <a:avLst/>
          </a:prstGeom>
          <a:noFill/>
        </p:spPr>
        <p:txBody>
          <a:bodyPr wrap="square" lIns="91440" tIns="45720" rIns="91440" bIns="45720">
            <a:spAutoFit/>
          </a:bodyPr>
          <a:lstStyle/>
          <a:p>
            <a:pPr algn="ctr"/>
            <a:r>
              <a:rPr lang="ja-JP" altLang="en-US" sz="1400" b="0" cap="none" spc="0" dirty="0">
                <a:ln w="0"/>
                <a:solidFill>
                  <a:srgbClr val="FF0000"/>
                </a:solidFill>
                <a:latin typeface="HG丸ｺﾞｼｯｸM-PRO" panose="020F0600000000000000" pitchFamily="50" charset="-128"/>
                <a:ea typeface="HG丸ｺﾞｼｯｸM-PRO" panose="020F0600000000000000" pitchFamily="50" charset="-128"/>
              </a:rPr>
              <a:t>電話申込はできません</a:t>
            </a:r>
          </a:p>
        </p:txBody>
      </p:sp>
      <p:sp>
        <p:nvSpPr>
          <p:cNvPr id="15" name="AutoShape 14">
            <a:extLst>
              <a:ext uri="{FF2B5EF4-FFF2-40B4-BE49-F238E27FC236}">
                <a16:creationId xmlns:a16="http://schemas.microsoft.com/office/drawing/2014/main" id="{EA02BA5F-6E96-7AFA-57C2-ED62770A3A8F}"/>
              </a:ext>
            </a:extLst>
          </p:cNvPr>
          <p:cNvSpPr>
            <a:spLocks noChangeArrowheads="1"/>
          </p:cNvSpPr>
          <p:nvPr/>
        </p:nvSpPr>
        <p:spPr bwMode="auto">
          <a:xfrm>
            <a:off x="310243" y="9464087"/>
            <a:ext cx="6384471" cy="235126"/>
          </a:xfrm>
          <a:prstGeom prst="roundRect">
            <a:avLst>
              <a:gd name="adj" fmla="val 500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8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教室参加にあたりご記入いただいた個人情報は教室運営のみに使用し、その他の目的には使用しません。また教室終了後は破棄します</a:t>
            </a:r>
            <a:endParaRPr kumimoji="0" lang="ja-JP" altLang="ja-JP" sz="8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p:txBody>
      </p:sp>
      <p:pic>
        <p:nvPicPr>
          <p:cNvPr id="19" name="図 18">
            <a:extLst>
              <a:ext uri="{FF2B5EF4-FFF2-40B4-BE49-F238E27FC236}">
                <a16:creationId xmlns:a16="http://schemas.microsoft.com/office/drawing/2014/main" id="{A7CF2229-28F3-8BC0-0A4D-92599557DCB1}"/>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997041" y="179401"/>
            <a:ext cx="1520106" cy="1074739"/>
          </a:xfrm>
          <a:prstGeom prst="rect">
            <a:avLst/>
          </a:prstGeom>
        </p:spPr>
      </p:pic>
      <p:sp>
        <p:nvSpPr>
          <p:cNvPr id="14" name="テキスト ボックス 13">
            <a:extLst>
              <a:ext uri="{FF2B5EF4-FFF2-40B4-BE49-F238E27FC236}">
                <a16:creationId xmlns:a16="http://schemas.microsoft.com/office/drawing/2014/main" id="{5ABFEC22-5635-B26B-8DF0-658BB5DA14C6}"/>
              </a:ext>
            </a:extLst>
          </p:cNvPr>
          <p:cNvSpPr txBox="1"/>
          <p:nvPr/>
        </p:nvSpPr>
        <p:spPr>
          <a:xfrm>
            <a:off x="301083" y="8731377"/>
            <a:ext cx="6237514" cy="646331"/>
          </a:xfrm>
          <a:prstGeom prst="rect">
            <a:avLst/>
          </a:prstGeom>
          <a:noFill/>
        </p:spPr>
        <p:txBody>
          <a:bodyPr wrap="square" rtlCol="0">
            <a:spAutoFit/>
          </a:bodyPr>
          <a:lstStyle/>
          <a:p>
            <a:r>
              <a:rPr lang="ja-JP" altLang="en-US" sz="1200" b="1" dirty="0">
                <a:latin typeface="HG丸ｺﾞｼｯｸM-PRO" panose="020F0600000000000000" pitchFamily="50" charset="-128"/>
                <a:ea typeface="HG丸ｺﾞｼｯｸM-PRO" panose="020F0600000000000000" pitchFamily="50" charset="-128"/>
              </a:rPr>
              <a:t>会場・問合せ先・申込先　：</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多摩市立温水プール　アクアブルー多摩　</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a:t>
            </a:r>
            <a:r>
              <a:rPr lang="en-US" altLang="ja-JP" sz="1200" b="1" dirty="0">
                <a:latin typeface="HG丸ｺﾞｼｯｸM-PRO" panose="020F0600000000000000" pitchFamily="50" charset="-128"/>
                <a:ea typeface="HG丸ｺﾞｼｯｸM-PRO" panose="020F0600000000000000" pitchFamily="50" charset="-128"/>
              </a:rPr>
              <a:t>206-0032</a:t>
            </a:r>
            <a:r>
              <a:rPr lang="ja-JP" altLang="en-US" sz="1200" b="1" dirty="0">
                <a:latin typeface="HG丸ｺﾞｼｯｸM-PRO" panose="020F0600000000000000" pitchFamily="50" charset="-128"/>
                <a:ea typeface="HG丸ｺﾞｼｯｸM-PRO" panose="020F0600000000000000" pitchFamily="50" charset="-128"/>
              </a:rPr>
              <a:t>　多摩市南野</a:t>
            </a:r>
            <a:r>
              <a:rPr lang="en-US" altLang="ja-JP" sz="1200" b="1" dirty="0">
                <a:latin typeface="HG丸ｺﾞｼｯｸM-PRO" panose="020F0600000000000000" pitchFamily="50" charset="-128"/>
                <a:ea typeface="HG丸ｺﾞｼｯｸM-PRO" panose="020F0600000000000000" pitchFamily="50" charset="-128"/>
              </a:rPr>
              <a:t>3-15-2</a:t>
            </a:r>
            <a:r>
              <a:rPr lang="ja-JP" altLang="en-US" sz="1200" b="1" dirty="0">
                <a:latin typeface="HG丸ｺﾞｼｯｸM-PRO" panose="020F0600000000000000" pitchFamily="50" charset="-128"/>
                <a:ea typeface="HG丸ｺﾞｼｯｸM-PRO" panose="020F0600000000000000" pitchFamily="50" charset="-128"/>
              </a:rPr>
              <a:t>　　☎</a:t>
            </a:r>
            <a:r>
              <a:rPr lang="en-US" altLang="ja-JP" sz="1200" b="1" dirty="0">
                <a:latin typeface="HG丸ｺﾞｼｯｸM-PRO" panose="020F0600000000000000" pitchFamily="50" charset="-128"/>
                <a:ea typeface="HG丸ｺﾞｼｯｸM-PRO" panose="020F0600000000000000" pitchFamily="50" charset="-128"/>
              </a:rPr>
              <a:t>042-338-7667</a:t>
            </a:r>
            <a:endParaRPr lang="ja-JP" altLang="en-US" sz="1200" b="1" dirty="0">
              <a:latin typeface="HG丸ｺﾞｼｯｸM-PRO" panose="020F0600000000000000" pitchFamily="50" charset="-128"/>
              <a:ea typeface="HG丸ｺﾞｼｯｸM-PRO" panose="020F0600000000000000" pitchFamily="50" charset="-128"/>
            </a:endParaRPr>
          </a:p>
        </p:txBody>
      </p:sp>
      <p:sp>
        <p:nvSpPr>
          <p:cNvPr id="23" name="角丸四角形 37">
            <a:extLst>
              <a:ext uri="{FF2B5EF4-FFF2-40B4-BE49-F238E27FC236}">
                <a16:creationId xmlns:a16="http://schemas.microsoft.com/office/drawing/2014/main" id="{E305EBFF-DC5A-E973-1D50-040298F601D8}"/>
              </a:ext>
            </a:extLst>
          </p:cNvPr>
          <p:cNvSpPr/>
          <p:nvPr/>
        </p:nvSpPr>
        <p:spPr>
          <a:xfrm>
            <a:off x="358232" y="4214136"/>
            <a:ext cx="5488475" cy="601050"/>
          </a:xfrm>
          <a:prstGeom prst="roundRect">
            <a:avLst>
              <a:gd name="adj" fmla="val 6572"/>
            </a:avLst>
          </a:prstGeom>
          <a:noFill/>
          <a:ln w="38100">
            <a:solidFill>
              <a:srgbClr val="E296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9AC40010-7D53-6390-C708-DA57201641A6}"/>
              </a:ext>
            </a:extLst>
          </p:cNvPr>
          <p:cNvSpPr txBox="1"/>
          <p:nvPr/>
        </p:nvSpPr>
        <p:spPr>
          <a:xfrm>
            <a:off x="440873" y="4411183"/>
            <a:ext cx="5117716" cy="461665"/>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水クラス　全</a:t>
            </a:r>
            <a:r>
              <a:rPr kumimoji="1" lang="en-US" altLang="ja-JP" sz="1200" dirty="0">
                <a:latin typeface="HG丸ｺﾞｼｯｸM-PRO" panose="020F0600000000000000" pitchFamily="50" charset="-128"/>
                <a:ea typeface="HG丸ｺﾞｼｯｸM-PRO" panose="020F0600000000000000" pitchFamily="50" charset="-128"/>
              </a:rPr>
              <a:t>10</a:t>
            </a:r>
            <a:r>
              <a:rPr kumimoji="1" lang="ja-JP" altLang="en-US" sz="1200" dirty="0">
                <a:latin typeface="HG丸ｺﾞｼｯｸM-PRO" panose="020F0600000000000000" pitchFamily="50" charset="-128"/>
                <a:ea typeface="HG丸ｺﾞｼｯｸM-PRO" panose="020F0600000000000000" pitchFamily="50" charset="-128"/>
              </a:rPr>
              <a:t>回分　</a:t>
            </a:r>
            <a:r>
              <a:rPr kumimoji="1" lang="en-US" altLang="ja-JP" sz="1200" dirty="0">
                <a:latin typeface="HG丸ｺﾞｼｯｸM-PRO" panose="020F0600000000000000" pitchFamily="50" charset="-128"/>
                <a:ea typeface="HG丸ｺﾞｼｯｸM-PRO" panose="020F0600000000000000" pitchFamily="50" charset="-128"/>
              </a:rPr>
              <a:t>12</a:t>
            </a:r>
            <a:r>
              <a:rPr kumimoji="1" lang="ja-JP" altLang="en-US" sz="1200" dirty="0">
                <a:latin typeface="HG丸ｺﾞｼｯｸM-PRO" panose="020F0600000000000000" pitchFamily="50" charset="-128"/>
                <a:ea typeface="HG丸ｺﾞｼｯｸM-PRO" panose="020F0600000000000000" pitchFamily="50" charset="-128"/>
              </a:rPr>
              <a:t>，</a:t>
            </a:r>
            <a:r>
              <a:rPr kumimoji="1" lang="en-US" altLang="ja-JP" sz="1200" dirty="0">
                <a:latin typeface="HG丸ｺﾞｼｯｸM-PRO" panose="020F0600000000000000" pitchFamily="50" charset="-128"/>
                <a:ea typeface="HG丸ｺﾞｼｯｸM-PRO" panose="020F0600000000000000" pitchFamily="50" charset="-128"/>
              </a:rPr>
              <a:t>000</a:t>
            </a:r>
            <a:r>
              <a:rPr kumimoji="1" lang="ja-JP" altLang="en-US" sz="1200" dirty="0">
                <a:latin typeface="HG丸ｺﾞｼｯｸM-PRO" panose="020F0600000000000000" pitchFamily="50" charset="-128"/>
                <a:ea typeface="HG丸ｺﾞｼｯｸM-PRO" panose="020F0600000000000000" pitchFamily="50" charset="-128"/>
              </a:rPr>
              <a:t>円（入場料込）</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木・金・土曜クラス：全</a:t>
            </a:r>
            <a:r>
              <a:rPr kumimoji="1" lang="en-US" altLang="ja-JP" sz="1200" dirty="0">
                <a:latin typeface="HG丸ｺﾞｼｯｸM-PRO" panose="020F0600000000000000" pitchFamily="50" charset="-128"/>
                <a:ea typeface="HG丸ｺﾞｼｯｸM-PRO" panose="020F0600000000000000" pitchFamily="50" charset="-128"/>
              </a:rPr>
              <a:t>11</a:t>
            </a:r>
            <a:r>
              <a:rPr kumimoji="1" lang="ja-JP" altLang="en-US" sz="1200" dirty="0">
                <a:latin typeface="HG丸ｺﾞｼｯｸM-PRO" panose="020F0600000000000000" pitchFamily="50" charset="-128"/>
                <a:ea typeface="HG丸ｺﾞｼｯｸM-PRO" panose="020F0600000000000000" pitchFamily="50" charset="-128"/>
              </a:rPr>
              <a:t>回分　 </a:t>
            </a:r>
            <a:r>
              <a:rPr kumimoji="1" lang="en-US" altLang="ja-JP" sz="1200" dirty="0">
                <a:latin typeface="HG丸ｺﾞｼｯｸM-PRO" panose="020F0600000000000000" pitchFamily="50" charset="-128"/>
                <a:ea typeface="HG丸ｺﾞｼｯｸM-PRO" panose="020F0600000000000000" pitchFamily="50" charset="-128"/>
              </a:rPr>
              <a:t>13,200</a:t>
            </a:r>
            <a:r>
              <a:rPr kumimoji="1" lang="ja-JP" altLang="en-US" sz="1200" dirty="0">
                <a:latin typeface="HG丸ｺﾞｼｯｸM-PRO" panose="020F0600000000000000" pitchFamily="50" charset="-128"/>
                <a:ea typeface="HG丸ｺﾞｼｯｸM-PRO" panose="020F0600000000000000" pitchFamily="50" charset="-128"/>
              </a:rPr>
              <a:t>円</a:t>
            </a:r>
            <a:r>
              <a:rPr kumimoji="1" lang="ja-JP" altLang="en-US" sz="1100" dirty="0">
                <a:latin typeface="HG丸ｺﾞｼｯｸM-PRO" panose="020F0600000000000000" pitchFamily="50" charset="-128"/>
                <a:ea typeface="HG丸ｺﾞｼｯｸM-PRO" panose="020F0600000000000000" pitchFamily="50" charset="-128"/>
              </a:rPr>
              <a:t>（入場料込）</a:t>
            </a:r>
            <a:r>
              <a:rPr kumimoji="1" lang="ja-JP" altLang="en-US" sz="1200" dirty="0">
                <a:latin typeface="HG丸ｺﾞｼｯｸM-PRO" panose="020F0600000000000000" pitchFamily="50" charset="-128"/>
                <a:ea typeface="HG丸ｺﾞｼｯｸM-PRO" panose="020F0600000000000000" pitchFamily="50" charset="-128"/>
              </a:rPr>
              <a:t>。</a:t>
            </a:r>
            <a:endParaRPr kumimoji="1" lang="en-US" altLang="ja-JP" sz="1200" dirty="0">
              <a:latin typeface="HG丸ｺﾞｼｯｸM-PRO" panose="020F0600000000000000" pitchFamily="50" charset="-128"/>
              <a:ea typeface="HG丸ｺﾞｼｯｸM-PRO" panose="020F0600000000000000" pitchFamily="50" charset="-128"/>
            </a:endParaRPr>
          </a:p>
        </p:txBody>
      </p:sp>
      <p:sp>
        <p:nvSpPr>
          <p:cNvPr id="30" name="四角形: 角を丸くする 29">
            <a:extLst>
              <a:ext uri="{FF2B5EF4-FFF2-40B4-BE49-F238E27FC236}">
                <a16:creationId xmlns:a16="http://schemas.microsoft.com/office/drawing/2014/main" id="{8C26DF98-C089-55C6-C570-00637A560021}"/>
              </a:ext>
            </a:extLst>
          </p:cNvPr>
          <p:cNvSpPr/>
          <p:nvPr/>
        </p:nvSpPr>
        <p:spPr>
          <a:xfrm>
            <a:off x="417459" y="4060247"/>
            <a:ext cx="1143000" cy="307777"/>
          </a:xfrm>
          <a:prstGeom prst="roundRect">
            <a:avLst/>
          </a:prstGeom>
          <a:solidFill>
            <a:srgbClr val="FF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参加費用</a:t>
            </a:r>
            <a:endParaRPr kumimoji="1" lang="ja-JP" altLang="en-US" dirty="0">
              <a:solidFill>
                <a:schemeClr val="tx1"/>
              </a:solidFill>
            </a:endParaRPr>
          </a:p>
        </p:txBody>
      </p:sp>
      <p:sp>
        <p:nvSpPr>
          <p:cNvPr id="28" name="角丸四角形 37">
            <a:extLst>
              <a:ext uri="{FF2B5EF4-FFF2-40B4-BE49-F238E27FC236}">
                <a16:creationId xmlns:a16="http://schemas.microsoft.com/office/drawing/2014/main" id="{A5C856E3-8688-9D4A-561E-A40F41F1743C}"/>
              </a:ext>
            </a:extLst>
          </p:cNvPr>
          <p:cNvSpPr/>
          <p:nvPr/>
        </p:nvSpPr>
        <p:spPr>
          <a:xfrm>
            <a:off x="380961" y="5091121"/>
            <a:ext cx="6033406" cy="592557"/>
          </a:xfrm>
          <a:prstGeom prst="roundRect">
            <a:avLst>
              <a:gd name="adj" fmla="val 6572"/>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a:extLst>
              <a:ext uri="{FF2B5EF4-FFF2-40B4-BE49-F238E27FC236}">
                <a16:creationId xmlns:a16="http://schemas.microsoft.com/office/drawing/2014/main" id="{7ED2FBE3-456D-5307-417E-7088E8C946A8}"/>
              </a:ext>
            </a:extLst>
          </p:cNvPr>
          <p:cNvSpPr txBox="1"/>
          <p:nvPr/>
        </p:nvSpPr>
        <p:spPr>
          <a:xfrm>
            <a:off x="325796" y="5164386"/>
            <a:ext cx="6090556"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４歳から６歳までの未就学児を対象に、水慣れから泳ぎの基本となる姿勢（浮き身）、クロールまでの練習を、泳力に合わせてクラス別に行います。</a:t>
            </a:r>
          </a:p>
          <a:p>
            <a:endParaRPr kumimoji="1" lang="ja-JP" altLang="en-US" sz="1200" dirty="0"/>
          </a:p>
        </p:txBody>
      </p:sp>
      <p:sp>
        <p:nvSpPr>
          <p:cNvPr id="32" name="四角形: 角を丸くする 31">
            <a:extLst>
              <a:ext uri="{FF2B5EF4-FFF2-40B4-BE49-F238E27FC236}">
                <a16:creationId xmlns:a16="http://schemas.microsoft.com/office/drawing/2014/main" id="{1FFFCF88-C354-A3BB-99C3-DFEEE35A66D6}"/>
              </a:ext>
            </a:extLst>
          </p:cNvPr>
          <p:cNvSpPr/>
          <p:nvPr/>
        </p:nvSpPr>
        <p:spPr>
          <a:xfrm>
            <a:off x="419686" y="4872158"/>
            <a:ext cx="1204234" cy="348881"/>
          </a:xfrm>
          <a:prstGeom prst="roundRect">
            <a:avLst/>
          </a:prstGeom>
          <a:solidFill>
            <a:srgbClr val="90AB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教室内容</a:t>
            </a:r>
          </a:p>
        </p:txBody>
      </p:sp>
      <p:sp>
        <p:nvSpPr>
          <p:cNvPr id="29" name="角丸四角形 37">
            <a:extLst>
              <a:ext uri="{FF2B5EF4-FFF2-40B4-BE49-F238E27FC236}">
                <a16:creationId xmlns:a16="http://schemas.microsoft.com/office/drawing/2014/main" id="{405ED7AD-2690-327A-51C5-9AAF4CF2C567}"/>
              </a:ext>
            </a:extLst>
          </p:cNvPr>
          <p:cNvSpPr/>
          <p:nvPr/>
        </p:nvSpPr>
        <p:spPr>
          <a:xfrm>
            <a:off x="380961" y="6002040"/>
            <a:ext cx="6157636" cy="830997"/>
          </a:xfrm>
          <a:prstGeom prst="roundRect">
            <a:avLst>
              <a:gd name="adj" fmla="val 6572"/>
            </a:avLst>
          </a:prstGeom>
          <a:solidFill>
            <a:schemeClr val="bg1"/>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D37A3972-F782-40D5-D36E-EC29E4C8AB39}"/>
              </a:ext>
            </a:extLst>
          </p:cNvPr>
          <p:cNvSpPr txBox="1"/>
          <p:nvPr/>
        </p:nvSpPr>
        <p:spPr>
          <a:xfrm>
            <a:off x="432248" y="6103460"/>
            <a:ext cx="5665700" cy="830997"/>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泳げない４～６歳までの未就学児</a:t>
            </a:r>
          </a:p>
          <a:p>
            <a:r>
              <a:rPr kumimoji="1" lang="en-US" altLang="ja-JP" sz="1200" dirty="0">
                <a:latin typeface="HG丸ｺﾞｼｯｸM-PRO" panose="020F0600000000000000" pitchFamily="50" charset="-128"/>
                <a:ea typeface="HG丸ｺﾞｼｯｸM-PRO" panose="020F0600000000000000" pitchFamily="50" charset="-128"/>
              </a:rPr>
              <a:t>※</a:t>
            </a:r>
            <a:r>
              <a:rPr kumimoji="1" lang="ja-JP" altLang="en-US" sz="1200" dirty="0">
                <a:latin typeface="HG丸ｺﾞｼｯｸM-PRO" panose="020F0600000000000000" pitchFamily="50" charset="-128"/>
                <a:ea typeface="HG丸ｺﾞｼｯｸM-PRO" panose="020F0600000000000000" pitchFamily="50" charset="-128"/>
              </a:rPr>
              <a:t>教室開始時点の年齢となります。</a:t>
            </a:r>
          </a:p>
          <a:p>
            <a:r>
              <a:rPr kumimoji="1" lang="en-US" altLang="ja-JP" sz="1200" dirty="0">
                <a:latin typeface="HG丸ｺﾞｼｯｸM-PRO" panose="020F0600000000000000" pitchFamily="50" charset="-128"/>
                <a:ea typeface="HG丸ｺﾞｼｯｸM-PRO" panose="020F0600000000000000" pitchFamily="50" charset="-128"/>
              </a:rPr>
              <a:t>※</a:t>
            </a:r>
            <a:r>
              <a:rPr kumimoji="1" lang="ja-JP" altLang="en-US" sz="1200" dirty="0">
                <a:latin typeface="HG丸ｺﾞｼｯｸM-PRO" panose="020F0600000000000000" pitchFamily="50" charset="-128"/>
                <a:ea typeface="HG丸ｺﾞｼｯｸM-PRO" panose="020F0600000000000000" pitchFamily="50" charset="-128"/>
              </a:rPr>
              <a:t>おむつが完全に取れていない方は参加できません。</a:t>
            </a:r>
          </a:p>
          <a:p>
            <a:endParaRPr kumimoji="1" lang="ja-JP" altLang="en-US" sz="1200" dirty="0"/>
          </a:p>
        </p:txBody>
      </p:sp>
      <p:sp>
        <p:nvSpPr>
          <p:cNvPr id="33" name="四角形: 角を丸くする 32">
            <a:extLst>
              <a:ext uri="{FF2B5EF4-FFF2-40B4-BE49-F238E27FC236}">
                <a16:creationId xmlns:a16="http://schemas.microsoft.com/office/drawing/2014/main" id="{272438D2-E7CA-3DFC-FCC9-3D80BEA0E70F}"/>
              </a:ext>
            </a:extLst>
          </p:cNvPr>
          <p:cNvSpPr/>
          <p:nvPr/>
        </p:nvSpPr>
        <p:spPr>
          <a:xfrm>
            <a:off x="440873" y="5802346"/>
            <a:ext cx="1204234" cy="348881"/>
          </a:xfrm>
          <a:prstGeom prst="roundRect">
            <a:avLst/>
          </a:prstGeom>
          <a:solidFill>
            <a:srgbClr val="C3DE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対　象</a:t>
            </a:r>
          </a:p>
        </p:txBody>
      </p:sp>
      <p:sp>
        <p:nvSpPr>
          <p:cNvPr id="35" name="角丸四角形 37">
            <a:extLst>
              <a:ext uri="{FF2B5EF4-FFF2-40B4-BE49-F238E27FC236}">
                <a16:creationId xmlns:a16="http://schemas.microsoft.com/office/drawing/2014/main" id="{E6DBEE42-D162-E3A3-B70B-ABC2EE72245D}"/>
              </a:ext>
            </a:extLst>
          </p:cNvPr>
          <p:cNvSpPr/>
          <p:nvPr/>
        </p:nvSpPr>
        <p:spPr>
          <a:xfrm>
            <a:off x="354370" y="7123884"/>
            <a:ext cx="6200555" cy="1621687"/>
          </a:xfrm>
          <a:prstGeom prst="roundRect">
            <a:avLst>
              <a:gd name="adj" fmla="val 6572"/>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四角形: 角を丸くする 33">
            <a:extLst>
              <a:ext uri="{FF2B5EF4-FFF2-40B4-BE49-F238E27FC236}">
                <a16:creationId xmlns:a16="http://schemas.microsoft.com/office/drawing/2014/main" id="{55B7E810-51F1-17D0-7B97-CD1FB90253CA}"/>
              </a:ext>
            </a:extLst>
          </p:cNvPr>
          <p:cNvSpPr/>
          <p:nvPr/>
        </p:nvSpPr>
        <p:spPr>
          <a:xfrm>
            <a:off x="417459" y="6922294"/>
            <a:ext cx="3134017" cy="357524"/>
          </a:xfrm>
          <a:prstGeom prst="roundRect">
            <a:avLst/>
          </a:prstGeom>
          <a:solidFill>
            <a:srgbClr val="D6BB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教室参加における注意事項</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E3ED0C25-8F18-6089-A6AB-D0CE4C7D9979}"/>
              </a:ext>
            </a:extLst>
          </p:cNvPr>
          <p:cNvSpPr txBox="1"/>
          <p:nvPr/>
        </p:nvSpPr>
        <p:spPr>
          <a:xfrm>
            <a:off x="284754" y="7302808"/>
            <a:ext cx="6377302" cy="1661993"/>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・教室時間内は保護者の方がプール内または館内にいらっしゃらないと、ご参加できません。</a:t>
            </a:r>
          </a:p>
          <a:p>
            <a:r>
              <a:rPr kumimoji="1" lang="ja-JP" altLang="en-US" sz="1000" dirty="0">
                <a:latin typeface="HG丸ｺﾞｼｯｸM-PRO" panose="020F0600000000000000" pitchFamily="50" charset="-128"/>
                <a:ea typeface="HG丸ｺﾞｼｯｸM-PRO" panose="020F0600000000000000" pitchFamily="50" charset="-128"/>
              </a:rPr>
              <a:t>・おむつが完全に取れていない方は参加できません。</a:t>
            </a:r>
          </a:p>
          <a:p>
            <a:r>
              <a:rPr kumimoji="1" lang="ja-JP" altLang="en-US" sz="1000" dirty="0">
                <a:latin typeface="HG丸ｺﾞｼｯｸM-PRO" panose="020F0600000000000000" pitchFamily="50" charset="-128"/>
                <a:ea typeface="HG丸ｺﾞｼｯｸM-PRO" panose="020F0600000000000000" pitchFamily="50" charset="-128"/>
              </a:rPr>
              <a:t>・お着替えは、保護者の方が必ず更衣室に付き添って行って下さい。</a:t>
            </a:r>
          </a:p>
          <a:p>
            <a:r>
              <a:rPr kumimoji="1" lang="ja-JP" altLang="en-US" sz="1000" dirty="0">
                <a:latin typeface="HG丸ｺﾞｼｯｸM-PRO" panose="020F0600000000000000" pitchFamily="50" charset="-128"/>
                <a:ea typeface="HG丸ｺﾞｼｯｸM-PRO" panose="020F0600000000000000" pitchFamily="50" charset="-128"/>
              </a:rPr>
              <a:t>・介助者を必要とせず、</a:t>
            </a:r>
            <a:r>
              <a:rPr kumimoji="1" lang="en-US" altLang="ja-JP" sz="1000" dirty="0">
                <a:latin typeface="HG丸ｺﾞｼｯｸM-PRO" panose="020F0600000000000000" pitchFamily="50" charset="-128"/>
                <a:ea typeface="HG丸ｺﾞｼｯｸM-PRO" panose="020F0600000000000000" pitchFamily="50" charset="-128"/>
              </a:rPr>
              <a:t>1</a:t>
            </a:r>
            <a:r>
              <a:rPr kumimoji="1" lang="ja-JP" altLang="en-US" sz="1000" dirty="0">
                <a:latin typeface="HG丸ｺﾞｼｯｸM-PRO" panose="020F0600000000000000" pitchFamily="50" charset="-128"/>
                <a:ea typeface="HG丸ｺﾞｼｯｸM-PRO" panose="020F0600000000000000" pitchFamily="50" charset="-128"/>
              </a:rPr>
              <a:t>人でプールを利用できる方を対象とさせて頂きます。</a:t>
            </a:r>
          </a:p>
          <a:p>
            <a:r>
              <a:rPr kumimoji="1" lang="ja-JP" altLang="en-US" sz="1000" dirty="0">
                <a:latin typeface="HG丸ｺﾞｼｯｸM-PRO" panose="020F0600000000000000" pitchFamily="50" charset="-128"/>
                <a:ea typeface="HG丸ｺﾞｼｯｸM-PRO" panose="020F0600000000000000" pitchFamily="50" charset="-128"/>
              </a:rPr>
              <a:t>・体調を十分に管理し、健康に不安のある方は、予め医師の許可を得てからご応募下さい。</a:t>
            </a:r>
          </a:p>
          <a:p>
            <a:r>
              <a:rPr kumimoji="1" lang="ja-JP" altLang="en-US" sz="1000" dirty="0">
                <a:latin typeface="HG丸ｺﾞｼｯｸM-PRO" panose="020F0600000000000000" pitchFamily="50" charset="-128"/>
                <a:ea typeface="HG丸ｺﾞｼｯｸM-PRO" panose="020F0600000000000000" pitchFamily="50" charset="-128"/>
              </a:rPr>
              <a:t>・募集定員に満たないクラスは、都合により中止することや募集状況により定員を変更することがあります。</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・ご本人の都合で欠席しても、振り替え受講及びご返金はできません、又教室開始後のキャンセルは</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ご返金できません、予めご了承下さい。</a:t>
            </a:r>
          </a:p>
          <a:p>
            <a:endParaRPr kumimoji="1" lang="ja-JP" altLang="en-US" sz="1000" dirty="0">
              <a:latin typeface="HG丸ｺﾞｼｯｸM-PRO" panose="020F0600000000000000" pitchFamily="50" charset="-128"/>
              <a:ea typeface="HG丸ｺﾞｼｯｸM-PRO" panose="020F0600000000000000" pitchFamily="50" charset="-128"/>
            </a:endParaRPr>
          </a:p>
          <a:p>
            <a:endParaRPr kumimoji="1" lang="ja-JP" altLang="en-US" sz="1200" dirty="0"/>
          </a:p>
        </p:txBody>
      </p:sp>
      <p:sp>
        <p:nvSpPr>
          <p:cNvPr id="40" name="正方形/長方形 39">
            <a:extLst>
              <a:ext uri="{FF2B5EF4-FFF2-40B4-BE49-F238E27FC236}">
                <a16:creationId xmlns:a16="http://schemas.microsoft.com/office/drawing/2014/main" id="{56AED9DE-78A3-8B33-EE12-92CB429631E4}"/>
              </a:ext>
            </a:extLst>
          </p:cNvPr>
          <p:cNvSpPr/>
          <p:nvPr/>
        </p:nvSpPr>
        <p:spPr>
          <a:xfrm>
            <a:off x="-162311" y="1226179"/>
            <a:ext cx="7063048" cy="369332"/>
          </a:xfrm>
          <a:prstGeom prst="rect">
            <a:avLst/>
          </a:prstGeom>
          <a:noFill/>
        </p:spPr>
        <p:txBody>
          <a:bodyPr wrap="square" lIns="91440" tIns="45720" rIns="91440" bIns="45720">
            <a:spAutoFit/>
          </a:bodyPr>
          <a:lstStyle/>
          <a:p>
            <a:pPr algn="ct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申し込み開始令和８年</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7</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月</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1</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５日</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水</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～７月３</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0</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日</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木</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必着締切</a:t>
            </a:r>
            <a:endParaRPr lang="ja-JP" altLang="en-US" b="1" u="sng" cap="none" spc="0" dirty="0">
              <a:ln w="0"/>
              <a:solidFill>
                <a:srgbClr val="FF0000"/>
              </a:solidFill>
              <a:latin typeface="HG丸ｺﾞｼｯｸM-PRO" panose="020F0600000000000000" pitchFamily="50" charset="-128"/>
              <a:ea typeface="HG丸ｺﾞｼｯｸM-PRO" panose="020F0600000000000000" pitchFamily="50" charset="-128"/>
            </a:endParaRPr>
          </a:p>
        </p:txBody>
      </p:sp>
      <p:sp>
        <p:nvSpPr>
          <p:cNvPr id="41" name="テキスト ボックス 40">
            <a:extLst>
              <a:ext uri="{FF2B5EF4-FFF2-40B4-BE49-F238E27FC236}">
                <a16:creationId xmlns:a16="http://schemas.microsoft.com/office/drawing/2014/main" id="{10F8ED0D-37EB-D94E-2D45-234CDEC3FADF}"/>
              </a:ext>
            </a:extLst>
          </p:cNvPr>
          <p:cNvSpPr txBox="1"/>
          <p:nvPr/>
        </p:nvSpPr>
        <p:spPr>
          <a:xfrm>
            <a:off x="3831010" y="8819023"/>
            <a:ext cx="2494882" cy="261610"/>
          </a:xfrm>
          <a:prstGeom prst="rect">
            <a:avLst/>
          </a:prstGeom>
          <a:solidFill>
            <a:srgbClr val="FFFF00"/>
          </a:solidFill>
        </p:spPr>
        <p:txBody>
          <a:bodyPr wrap="square" lIns="0" rIns="0" rtlCol="0">
            <a:spAutoFit/>
          </a:bodyPr>
          <a:lstStyle/>
          <a:p>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申込方法は裏面をご確認ください</a:t>
            </a:r>
          </a:p>
        </p:txBody>
      </p:sp>
      <p:sp>
        <p:nvSpPr>
          <p:cNvPr id="42" name="四角形: 角を丸くする 41">
            <a:extLst>
              <a:ext uri="{FF2B5EF4-FFF2-40B4-BE49-F238E27FC236}">
                <a16:creationId xmlns:a16="http://schemas.microsoft.com/office/drawing/2014/main" id="{FF897088-F585-331C-5F84-5686DEB1D80D}"/>
              </a:ext>
            </a:extLst>
          </p:cNvPr>
          <p:cNvSpPr/>
          <p:nvPr/>
        </p:nvSpPr>
        <p:spPr>
          <a:xfrm>
            <a:off x="447100" y="1564816"/>
            <a:ext cx="1632855" cy="360440"/>
          </a:xfrm>
          <a:prstGeom prst="round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スケジュール</a:t>
            </a:r>
          </a:p>
        </p:txBody>
      </p:sp>
      <p:sp>
        <p:nvSpPr>
          <p:cNvPr id="2" name="テキスト ボックス 1">
            <a:extLst>
              <a:ext uri="{FF2B5EF4-FFF2-40B4-BE49-F238E27FC236}">
                <a16:creationId xmlns:a16="http://schemas.microsoft.com/office/drawing/2014/main" id="{43EB2E45-1D8B-9437-C3A1-79F430053E28}"/>
              </a:ext>
            </a:extLst>
          </p:cNvPr>
          <p:cNvSpPr txBox="1"/>
          <p:nvPr/>
        </p:nvSpPr>
        <p:spPr>
          <a:xfrm>
            <a:off x="2454573" y="182879"/>
            <a:ext cx="4258034" cy="261610"/>
          </a:xfrm>
          <a:prstGeom prst="rect">
            <a:avLst/>
          </a:prstGeom>
          <a:solidFill>
            <a:srgbClr val="FFFF00"/>
          </a:solidFill>
        </p:spPr>
        <p:txBody>
          <a:bodyPr wrap="square" lIns="0" rIns="0" rtlCol="0">
            <a:spAutoFit/>
          </a:bodyPr>
          <a:lstStyle/>
          <a:p>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申込方法が、往復はがき投函もしくは官製はがき持参になります</a:t>
            </a:r>
          </a:p>
        </p:txBody>
      </p:sp>
      <p:sp>
        <p:nvSpPr>
          <p:cNvPr id="3" name="正方形/長方形 2">
            <a:extLst>
              <a:ext uri="{FF2B5EF4-FFF2-40B4-BE49-F238E27FC236}">
                <a16:creationId xmlns:a16="http://schemas.microsoft.com/office/drawing/2014/main" id="{954B0718-F6B4-503E-6D70-01AE093AEA22}"/>
              </a:ext>
            </a:extLst>
          </p:cNvPr>
          <p:cNvSpPr/>
          <p:nvPr/>
        </p:nvSpPr>
        <p:spPr>
          <a:xfrm>
            <a:off x="3115458" y="1775807"/>
            <a:ext cx="953170" cy="307777"/>
          </a:xfrm>
          <a:prstGeom prst="rect">
            <a:avLst/>
          </a:prstGeom>
          <a:noFill/>
        </p:spPr>
        <p:txBody>
          <a:bodyPr wrap="square" lIns="91440" tIns="45720" rIns="91440" bIns="45720">
            <a:spAutoFit/>
          </a:bodyPr>
          <a:lstStyle/>
          <a:p>
            <a:r>
              <a:rPr lang="ja-JP" altLang="en-US" sz="1400" b="0" cap="none" spc="0" dirty="0">
                <a:ln w="0"/>
                <a:solidFill>
                  <a:schemeClr val="tx1"/>
                </a:solidFill>
                <a:latin typeface="HG丸ｺﾞｼｯｸM-PRO" panose="020F0600000000000000" pitchFamily="50" charset="-128"/>
                <a:ea typeface="HG丸ｺﾞｼｯｸM-PRO" panose="020F0600000000000000" pitchFamily="50" charset="-128"/>
              </a:rPr>
              <a:t>日　程</a:t>
            </a:r>
            <a:endParaRPr lang="en-US" altLang="ja-JP" sz="1400" b="0" cap="none" spc="0" dirty="0">
              <a:ln w="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745483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622</TotalTime>
  <Words>530</Words>
  <Application>Microsoft Office PowerPoint</Application>
  <PresentationFormat>A4 210 x 297 mm</PresentationFormat>
  <Paragraphs>58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HG創英角ｺﾞｼｯｸUB</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asako shibata</dc:creator>
  <cp:lastModifiedBy>asahi WS</cp:lastModifiedBy>
  <cp:revision>21</cp:revision>
  <cp:lastPrinted>2025-01-12T08:42:26Z</cp:lastPrinted>
  <dcterms:created xsi:type="dcterms:W3CDTF">2024-06-29T01:33:02Z</dcterms:created>
  <dcterms:modified xsi:type="dcterms:W3CDTF">2026-07-16T00:09:54Z</dcterms:modified>
</cp:coreProperties>
</file>